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1" r:id="rId1"/>
  </p:sldMasterIdLst>
  <p:sldIdLst>
    <p:sldId id="266" r:id="rId2"/>
    <p:sldId id="256" r:id="rId3"/>
    <p:sldId id="257" r:id="rId4"/>
    <p:sldId id="274" r:id="rId5"/>
    <p:sldId id="258" r:id="rId6"/>
    <p:sldId id="265" r:id="rId7"/>
    <p:sldId id="260" r:id="rId8"/>
    <p:sldId id="259" r:id="rId9"/>
    <p:sldId id="262" r:id="rId10"/>
    <p:sldId id="261" r:id="rId11"/>
    <p:sldId id="268" r:id="rId12"/>
    <p:sldId id="270" r:id="rId13"/>
    <p:sldId id="271" r:id="rId14"/>
    <p:sldId id="269"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1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198517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3923330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4819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3191306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52525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244511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1436949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3333416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202605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7CCF98-C1DC-46CC-AC99-CB6AAD151D73}" type="datetimeFigureOut">
              <a:rPr lang="fi-FI" smtClean="0"/>
              <a:t>12.2.2024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206174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7CCF98-C1DC-46CC-AC99-CB6AAD151D73}" type="datetimeFigureOut">
              <a:rPr lang="fi-FI" smtClean="0"/>
              <a:t>12.2.2024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101866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7CCF98-C1DC-46CC-AC99-CB6AAD151D73}" type="datetimeFigureOut">
              <a:rPr lang="fi-FI" smtClean="0"/>
              <a:t>12.2.2024</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3179037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7CCF98-C1DC-46CC-AC99-CB6AAD151D73}" type="datetimeFigureOut">
              <a:rPr lang="fi-FI" smtClean="0"/>
              <a:t>12.2.2024</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3515759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CCF98-C1DC-46CC-AC99-CB6AAD151D73}" type="datetimeFigureOut">
              <a:rPr lang="fi-FI" smtClean="0"/>
              <a:t>12.2.2024</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1840087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7CCF98-C1DC-46CC-AC99-CB6AAD151D73}" type="datetimeFigureOut">
              <a:rPr lang="fi-FI" smtClean="0"/>
              <a:t>12.2.2024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1645960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7CCF98-C1DC-46CC-AC99-CB6AAD151D73}" type="datetimeFigureOut">
              <a:rPr lang="fi-FI" smtClean="0"/>
              <a:t>12.2.2024</a:t>
            </a:fld>
            <a:endParaRPr lang="fi-FI"/>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36767E-DB9D-4270-9951-49CC07A8C8A8}" type="slidenum">
              <a:rPr lang="fi-FI" smtClean="0"/>
              <a:t>‹#›</a:t>
            </a:fld>
            <a:endParaRPr lang="fi-FI"/>
          </a:p>
        </p:txBody>
      </p:sp>
    </p:spTree>
    <p:extLst>
      <p:ext uri="{BB962C8B-B14F-4D97-AF65-F5344CB8AC3E}">
        <p14:creationId xmlns:p14="http://schemas.microsoft.com/office/powerpoint/2010/main" val="2779960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7CCF98-C1DC-46CC-AC99-CB6AAD151D73}" type="datetimeFigureOut">
              <a:rPr lang="fi-FI" smtClean="0"/>
              <a:t>12.2.2024</a:t>
            </a:fld>
            <a:endParaRPr lang="fi-FI"/>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A36767E-DB9D-4270-9951-49CC07A8C8A8}" type="slidenum">
              <a:rPr lang="fi-FI" smtClean="0"/>
              <a:t>‹#›</a:t>
            </a:fld>
            <a:endParaRPr lang="fi-FI"/>
          </a:p>
        </p:txBody>
      </p:sp>
    </p:spTree>
    <p:extLst>
      <p:ext uri="{BB962C8B-B14F-4D97-AF65-F5344CB8AC3E}">
        <p14:creationId xmlns:p14="http://schemas.microsoft.com/office/powerpoint/2010/main" val="1350642728"/>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 id="2147483814" r:id="rId13"/>
    <p:sldLayoutId id="2147483815" r:id="rId14"/>
    <p:sldLayoutId id="2147483816" r:id="rId15"/>
    <p:sldLayoutId id="21474838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hyperlink" Target="https://www.klarna.com/se/hur-funkar-det/"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paypal.com/se/home" TargetMode="External"/><Relationship Id="rId2" Type="http://schemas.openxmlformats.org/officeDocument/2006/relationships/hyperlink" Target="https://www.goodhousekeeping.com/uk/consumer-advice/money/a29735412/cancel-bid-ebay/"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is.fi/digitoday/tietoturva/art-2000009491549.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is.fi/digitoday/tietoturva/art-2000008672427.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B0526AB-8352-435B-BACD-3A6D8AD0ED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7" y="1085369"/>
            <a:ext cx="8890725" cy="4996019"/>
          </a:xfrm>
          <a:prstGeom prst="rect">
            <a:avLst/>
          </a:prstGeom>
        </p:spPr>
      </p:pic>
      <p:sp>
        <p:nvSpPr>
          <p:cNvPr id="8" name="TextBox 7">
            <a:extLst>
              <a:ext uri="{FF2B5EF4-FFF2-40B4-BE49-F238E27FC236}">
                <a16:creationId xmlns:a16="http://schemas.microsoft.com/office/drawing/2014/main" id="{D7CC30B4-5376-73DF-45D4-F154933DE60C}"/>
              </a:ext>
            </a:extLst>
          </p:cNvPr>
          <p:cNvSpPr txBox="1"/>
          <p:nvPr/>
        </p:nvSpPr>
        <p:spPr>
          <a:xfrm>
            <a:off x="2822028" y="161058"/>
            <a:ext cx="5450840" cy="707886"/>
          </a:xfrm>
          <a:prstGeom prst="rect">
            <a:avLst/>
          </a:prstGeom>
          <a:noFill/>
        </p:spPr>
        <p:txBody>
          <a:bodyPr wrap="square" rtlCol="0">
            <a:spAutoFit/>
          </a:bodyPr>
          <a:lstStyle/>
          <a:p>
            <a:r>
              <a:rPr lang="sv-FI" sz="4000" dirty="0">
                <a:latin typeface="Calibri" panose="020F0502020204030204" pitchFamily="34" charset="0"/>
                <a:cs typeface="Calibri" panose="020F0502020204030204" pitchFamily="34" charset="0"/>
              </a:rPr>
              <a:t>Betalning på nätet</a:t>
            </a:r>
            <a:endParaRPr lang="fi-FI" sz="4000"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57BC4684-85DC-28AC-D2F2-BCEBFAED8D01}"/>
              </a:ext>
            </a:extLst>
          </p:cNvPr>
          <p:cNvSpPr txBox="1"/>
          <p:nvPr/>
        </p:nvSpPr>
        <p:spPr>
          <a:xfrm>
            <a:off x="10094025" y="161058"/>
            <a:ext cx="1852551" cy="307777"/>
          </a:xfrm>
          <a:prstGeom prst="rect">
            <a:avLst/>
          </a:prstGeom>
          <a:noFill/>
        </p:spPr>
        <p:txBody>
          <a:bodyPr wrap="square" rtlCol="0">
            <a:spAutoFit/>
          </a:bodyPr>
          <a:lstStyle/>
          <a:p>
            <a:r>
              <a:rPr lang="sv-FI" sz="1400" b="1" dirty="0"/>
              <a:t>10.2.2024 KBL</a:t>
            </a:r>
            <a:endParaRPr lang="fi-FI" sz="1400" b="1" dirty="0"/>
          </a:p>
        </p:txBody>
      </p:sp>
    </p:spTree>
    <p:extLst>
      <p:ext uri="{BB962C8B-B14F-4D97-AF65-F5344CB8AC3E}">
        <p14:creationId xmlns:p14="http://schemas.microsoft.com/office/powerpoint/2010/main" val="1137420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A3CE69-8B4D-4AE9-E927-FF516CF4F143}"/>
              </a:ext>
            </a:extLst>
          </p:cNvPr>
          <p:cNvSpPr txBox="1"/>
          <p:nvPr/>
        </p:nvSpPr>
        <p:spPr>
          <a:xfrm>
            <a:off x="582668" y="377462"/>
            <a:ext cx="8666921" cy="5458097"/>
          </a:xfrm>
          <a:prstGeom prst="rect">
            <a:avLst/>
          </a:prstGeom>
          <a:noFill/>
        </p:spPr>
        <p:txBody>
          <a:bodyPr wrap="square">
            <a:spAutoFit/>
          </a:bodyPr>
          <a:lstStyle/>
          <a:p>
            <a:pPr>
              <a:lnSpc>
                <a:spcPct val="107000"/>
              </a:lnSpc>
              <a:spcBef>
                <a:spcPts val="2400"/>
              </a:spcBef>
              <a:spcAft>
                <a:spcPts val="1800"/>
              </a:spcAft>
            </a:pPr>
            <a:r>
              <a:rPr lang="sv-FI" sz="24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Betala tryggt på nätet</a:t>
            </a:r>
            <a:endParaRPr lang="fi-FI" sz="2400" b="1" kern="100"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endParaRPr>
          </a:p>
          <a:p>
            <a:pPr>
              <a:spcAft>
                <a:spcPts val="1200"/>
              </a:spcAft>
            </a:pPr>
            <a:r>
              <a:rPr lang="sv-FI"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Vid köp på nätet kan man också välja kreditkortet som betalningsmetod, vilket i allmänhet garanterar stark identifiering och ökar betalningssäkerheten ytterligare, eftersom engångsbekräftelsekoden för nätbetalningar endast används för ett köp och du får en ny bekräftelseskod för varje köp - nytt köp, nya kortuppgifter. Det lönar det sig att i nät- eller mobilbanken ställa in säkerhets- och geografiska gränser för ditt kort så att de passar dina behov.</a:t>
            </a:r>
            <a:r>
              <a:rPr lang="sv-SE" sz="1600" b="1" dirty="0">
                <a:solidFill>
                  <a:srgbClr val="00005E"/>
                </a:solidFill>
                <a:latin typeface="NordeaSansLarge"/>
              </a:rPr>
              <a:t> </a:t>
            </a:r>
            <a:r>
              <a:rPr lang="sv-SE" dirty="0">
                <a:latin typeface="Calibri" panose="020F0502020204030204" pitchFamily="34" charset="0"/>
                <a:cs typeface="Calibri" panose="020F0502020204030204" pitchFamily="34" charset="0"/>
              </a:rPr>
              <a:t>Kom ihåg att kreditkortet ger trygghet vid köp på nätet
När du betalar med kreditkort på nätet är dina inköp skyddade enligt konsumentskyddslagen. Om till exempel den produkt du beställt inte kommer fram kan du ansöka om </a:t>
            </a:r>
            <a:r>
              <a:rPr lang="sv-SE" dirty="0" err="1">
                <a:latin typeface="Calibri" panose="020F0502020204030204" pitchFamily="34" charset="0"/>
                <a:cs typeface="Calibri" panose="020F0502020204030204" pitchFamily="34" charset="0"/>
              </a:rPr>
              <a:t>ersättning.Många</a:t>
            </a:r>
            <a:r>
              <a:rPr lang="sv-SE" dirty="0">
                <a:latin typeface="Calibri" panose="020F0502020204030204" pitchFamily="34" charset="0"/>
                <a:cs typeface="Calibri" panose="020F0502020204030204" pitchFamily="34" charset="0"/>
              </a:rPr>
              <a:t> kreditkort har en användbar försäkring. Med Nordea Gold-kortet får du till exempel reseförsäkring utomlands när du betalar inköp på kortets </a:t>
            </a:r>
            <a:r>
              <a:rPr lang="sv-SE" dirty="0" err="1">
                <a:latin typeface="Calibri" panose="020F0502020204030204" pitchFamily="34" charset="0"/>
                <a:cs typeface="Calibri" panose="020F0502020204030204" pitchFamily="34" charset="0"/>
              </a:rPr>
              <a:t>kreditsida.Det</a:t>
            </a:r>
            <a:r>
              <a:rPr lang="sv-SE" dirty="0">
                <a:latin typeface="Calibri" panose="020F0502020204030204" pitchFamily="34" charset="0"/>
                <a:cs typeface="Calibri" panose="020F0502020204030204" pitchFamily="34" charset="0"/>
              </a:rPr>
              <a:t> lönar sig att betala resan med kreditkort för att få ett skydd enligt konsumentskyddslagen, till exempel om flygbolaget går i konkurs.</a:t>
            </a:r>
            <a:endParaRPr lang="fi-FI" i="0" dirty="0">
              <a:effectLst/>
              <a:latin typeface="Calibri" panose="020F0502020204030204" pitchFamily="34" charset="0"/>
              <a:cs typeface="Calibri" panose="020F0502020204030204" pitchFamily="34" charset="0"/>
            </a:endParaRPr>
          </a:p>
          <a:p>
            <a:pPr>
              <a:spcAft>
                <a:spcPts val="1200"/>
              </a:spcAft>
            </a:pPr>
            <a:r>
              <a:rPr lang="sv-FI"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Läs också alltid noggrant de aktiverings- och bekräftelsemeddelanden du får om betalningar och betalningssätt, och om de inte motsvarar dina egna transaktioner eller du inte förstår innehållet i det meddelande du får, ring utan dröjsmål bankens kundservice eller spärrtjänst.</a:t>
            </a:r>
            <a:endParaRPr lang="fi-FI" sz="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8637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07E03ECD-8C07-3259-3513-88A7C27F97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6771" y="2375912"/>
            <a:ext cx="5039995" cy="3167380"/>
          </a:xfrm>
          <a:prstGeom prst="rect">
            <a:avLst/>
          </a:prstGeom>
        </p:spPr>
      </p:pic>
      <p:sp>
        <p:nvSpPr>
          <p:cNvPr id="2" name="textruta 1">
            <a:extLst>
              <a:ext uri="{FF2B5EF4-FFF2-40B4-BE49-F238E27FC236}">
                <a16:creationId xmlns:a16="http://schemas.microsoft.com/office/drawing/2014/main" id="{8F0821A1-F6F4-B50D-F373-6191FDD481F4}"/>
              </a:ext>
            </a:extLst>
          </p:cNvPr>
          <p:cNvSpPr txBox="1"/>
          <p:nvPr/>
        </p:nvSpPr>
        <p:spPr>
          <a:xfrm>
            <a:off x="3789996" y="711200"/>
            <a:ext cx="4487334" cy="707886"/>
          </a:xfrm>
          <a:prstGeom prst="rect">
            <a:avLst/>
          </a:prstGeom>
          <a:noFill/>
        </p:spPr>
        <p:txBody>
          <a:bodyPr wrap="square" rtlCol="0">
            <a:spAutoFit/>
          </a:bodyPr>
          <a:lstStyle/>
          <a:p>
            <a:r>
              <a:rPr lang="sv-FI" sz="4000" b="1" dirty="0"/>
              <a:t>Online Shopping</a:t>
            </a:r>
            <a:endParaRPr lang="en-US" sz="4000" b="1" dirty="0"/>
          </a:p>
        </p:txBody>
      </p:sp>
    </p:spTree>
    <p:extLst>
      <p:ext uri="{BB962C8B-B14F-4D97-AF65-F5344CB8AC3E}">
        <p14:creationId xmlns:p14="http://schemas.microsoft.com/office/powerpoint/2010/main" val="50939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Bildobjekt 22">
            <a:extLst>
              <a:ext uri="{FF2B5EF4-FFF2-40B4-BE49-F238E27FC236}">
                <a16:creationId xmlns:a16="http://schemas.microsoft.com/office/drawing/2014/main" id="{E6AD5DB6-C01D-B61E-24E6-E7908DF868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674" y="4477520"/>
            <a:ext cx="3389744" cy="185435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FB868AB2-B01B-FDB5-79F2-918C2CEE8531}"/>
              </a:ext>
            </a:extLst>
          </p:cNvPr>
          <p:cNvSpPr>
            <a:spLocks noChangeArrowheads="1"/>
          </p:cNvSpPr>
          <p:nvPr/>
        </p:nvSpPr>
        <p:spPr bwMode="auto">
          <a:xfrm>
            <a:off x="731399" y="1338199"/>
            <a:ext cx="9356437" cy="3139321"/>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sv-FI" altLang="en-US"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Använd Google </a:t>
            </a:r>
            <a:r>
              <a:rPr kumimoji="0" lang="sv-FI" altLang="en-US" i="0" u="none" strike="noStrike" cap="none" normalizeH="0" baseline="0" dirty="0" err="1">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Pay</a:t>
            </a:r>
            <a:r>
              <a:rPr kumimoji="0" lang="sv-FI" altLang="en-US"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för kontaktlösa betalningar på Android</a:t>
            </a:r>
            <a:endParaRPr kumimoji="0" lang="en-US" altLang="en-US" i="0" u="none" strike="noStrike" cap="none" normalizeH="0" baseline="0" dirty="0">
              <a:ln>
                <a:noFill/>
              </a:ln>
              <a:solidFill>
                <a:srgbClr val="365F9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FI" altLang="en-US" b="0" i="0" u="none" strike="noStrike" cap="none" normalizeH="0" baseline="0" dirty="0">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rPr>
              <a:t>Du har betalkortet med dig till exempel i din telefon</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rPr>
              <a:t>Du behöver inget kort i butiken, utan kan använda din Android-enhet för att betala inköp.</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F35B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rPr>
              <a:t>Du kan betala också större inköp utan att behöva knappa in kortkoden</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rPr>
              <a:t>Med Google </a:t>
            </a:r>
            <a:r>
              <a:rPr kumimoji="0" lang="sv-FI" altLang="en-US" b="0" i="0" u="none" strike="noStrike" cap="none" normalizeH="0" baseline="0" dirty="0" err="1">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rPr>
              <a:t>Pay</a:t>
            </a:r>
            <a:r>
              <a:rPr kumimoji="0" lang="sv-FI" altLang="en-US" b="0" i="0" u="none" strike="noStrike" cap="none" normalizeH="0" baseline="0" dirty="0">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rPr>
              <a:t> betalar du alltid kontaktlöst, också inköp på över 50 euro.</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F35B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rPr>
              <a:t>Dina uppgifter hålls alltid säkra</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5F6368"/>
                </a:solidFill>
                <a:effectLst/>
                <a:latin typeface="Arial" panose="020B0604020202020204" pitchFamily="34" charset="0"/>
                <a:ea typeface="Times New Roman" panose="02020603050405020304" pitchFamily="18" charset="0"/>
                <a:cs typeface="Arial" panose="020B0604020202020204" pitchFamily="34" charset="0"/>
              </a:rPr>
              <a:t>Dina kortuppgifter lämnas inte ut till någon i samband med betalningstransaktionen.</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FI"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ruta 4">
            <a:extLst>
              <a:ext uri="{FF2B5EF4-FFF2-40B4-BE49-F238E27FC236}">
                <a16:creationId xmlns:a16="http://schemas.microsoft.com/office/drawing/2014/main" id="{E78F46EA-0389-465D-A51E-E2486809C903}"/>
              </a:ext>
            </a:extLst>
          </p:cNvPr>
          <p:cNvSpPr txBox="1"/>
          <p:nvPr/>
        </p:nvSpPr>
        <p:spPr>
          <a:xfrm>
            <a:off x="1902692" y="691868"/>
            <a:ext cx="2225964" cy="646331"/>
          </a:xfrm>
          <a:prstGeom prst="rect">
            <a:avLst/>
          </a:prstGeom>
          <a:noFill/>
        </p:spPr>
        <p:txBody>
          <a:bodyPr wrap="square" rtlCol="0">
            <a:spAutoFit/>
          </a:bodyPr>
          <a:lstStyle/>
          <a:p>
            <a:r>
              <a:rPr kumimoji="0" lang="sv-FI" altLang="en-US" b="1" i="0" u="none" strike="noStrike" cap="none" normalizeH="0" baseline="0" dirty="0">
                <a:ln>
                  <a:noFill/>
                </a:ln>
                <a:solidFill>
                  <a:srgbClr val="323232"/>
                </a:solidFill>
                <a:effectLst/>
                <a:latin typeface="Arial" panose="020B0604020202020204" pitchFamily="34" charset="0"/>
                <a:ea typeface="Times New Roman" panose="02020603050405020304" pitchFamily="18" charset="0"/>
                <a:cs typeface="Arial" panose="020B0604020202020204" pitchFamily="34" charset="0"/>
              </a:rPr>
              <a:t>Google </a:t>
            </a:r>
            <a:r>
              <a:rPr kumimoji="0" lang="sv-FI" altLang="en-US" b="1" i="0" u="none" strike="noStrike" cap="none" normalizeH="0" baseline="0" dirty="0" err="1">
                <a:ln>
                  <a:noFill/>
                </a:ln>
                <a:solidFill>
                  <a:srgbClr val="323232"/>
                </a:solidFill>
                <a:effectLst/>
                <a:latin typeface="Arial" panose="020B0604020202020204" pitchFamily="34" charset="0"/>
                <a:ea typeface="Times New Roman" panose="02020603050405020304" pitchFamily="18" charset="0"/>
                <a:cs typeface="Arial" panose="020B0604020202020204" pitchFamily="34" charset="0"/>
              </a:rPr>
              <a:t>Pay</a:t>
            </a:r>
            <a:endParaRPr kumimoji="0" lang="sv-FI"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1813913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3" name="Bildobjekt 24">
            <a:extLst>
              <a:ext uri="{FF2B5EF4-FFF2-40B4-BE49-F238E27FC236}">
                <a16:creationId xmlns:a16="http://schemas.microsoft.com/office/drawing/2014/main" id="{C6E2D82E-7A1B-E0E9-9D25-C60BB87C4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4102" name="Bildobjekt 23" descr="Symboler på kontaktlösa läsare.">
            <a:extLst>
              <a:ext uri="{FF2B5EF4-FFF2-40B4-BE49-F238E27FC236}">
                <a16:creationId xmlns:a16="http://schemas.microsoft.com/office/drawing/2014/main" id="{5635D2FC-8CA0-8256-BC0F-A6CE62410E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7382" y="4166944"/>
            <a:ext cx="2133600" cy="69385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8">
            <a:extLst>
              <a:ext uri="{FF2B5EF4-FFF2-40B4-BE49-F238E27FC236}">
                <a16:creationId xmlns:a16="http://schemas.microsoft.com/office/drawing/2014/main" id="{290187C1-B29F-369C-3AF3-76B490A97CD8}"/>
              </a:ext>
            </a:extLst>
          </p:cNvPr>
          <p:cNvSpPr>
            <a:spLocks noChangeArrowheads="1"/>
          </p:cNvSpPr>
          <p:nvPr/>
        </p:nvSpPr>
        <p:spPr bwMode="auto">
          <a:xfrm>
            <a:off x="1866742" y="581844"/>
            <a:ext cx="1300356" cy="1308002"/>
          </a:xfrm>
          <a:prstGeom prst="rect">
            <a:avLst/>
          </a:prstGeom>
          <a:noFill/>
          <a:ln>
            <a:noFill/>
          </a:ln>
          <a:effectLst/>
        </p:spPr>
        <p:txBody>
          <a:bodyPr vert="horz" wrap="none" lIns="91440" tIns="15235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1"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Apple </a:t>
            </a:r>
            <a:r>
              <a:rPr kumimoji="0" lang="sv-FI" altLang="en-US" b="1" i="0" u="none" strike="noStrike" cap="none" normalizeH="0" baseline="0" dirty="0" err="1">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Pay</a:t>
            </a:r>
            <a:endParaRPr kumimoji="0" lang="sv-FI" altLang="en-US" b="1"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sv-FI" altLang="en-US" b="1" dirty="0">
              <a:solidFill>
                <a:srgbClr val="333333"/>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FI" altLang="en-US" b="1"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sv-FI"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7" name="Rectangle 9">
            <a:extLst>
              <a:ext uri="{FF2B5EF4-FFF2-40B4-BE49-F238E27FC236}">
                <a16:creationId xmlns:a16="http://schemas.microsoft.com/office/drawing/2014/main" id="{300DB916-C1C2-415F-6797-4061705F127C}"/>
              </a:ext>
            </a:extLst>
          </p:cNvPr>
          <p:cNvSpPr>
            <a:spLocks noChangeArrowheads="1"/>
          </p:cNvSpPr>
          <p:nvPr/>
        </p:nvSpPr>
        <p:spPr bwMode="auto">
          <a:xfrm>
            <a:off x="515020" y="1627225"/>
            <a:ext cx="9302611" cy="3139321"/>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Använd Apple </a:t>
            </a:r>
            <a:r>
              <a:rPr kumimoji="0" lang="sv-FI" altLang="en-US" i="0" u="none" strike="noStrike" cap="none" normalizeH="0" baseline="0" dirty="0" err="1">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Pay</a:t>
            </a:r>
            <a:r>
              <a:rPr kumimoji="0" lang="sv-FI" altLang="en-US"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för kontaktlösa betalningar på iPhone</a:t>
            </a:r>
            <a:endParaRPr kumimoji="0" lang="en-US" altLang="en-US" i="0" u="none" strike="noStrike" cap="none" normalizeH="0" baseline="0" dirty="0">
              <a:ln>
                <a:noFill/>
              </a:ln>
              <a:solidFill>
                <a:srgbClr val="365F9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När du har sparat dina Apple Cash-, bank- och kreditkort i </a:t>
            </a:r>
            <a:r>
              <a:rPr kumimoji="0" lang="sv-FI" altLang="en-US" b="0" i="0" u="none" strike="noStrike" cap="none" normalizeH="0" baseline="0" dirty="0" err="1">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appen</a:t>
            </a: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Plånbok</a:t>
            </a:r>
          </a:p>
          <a:p>
            <a:pPr marL="0" marR="0" lvl="0" indent="0" algn="l" defTabSz="914400" rtl="0" eaLnBrk="0" fontAlgn="base" latinLnBrk="0" hangingPunct="0">
              <a:lnSpc>
                <a:spcPct val="100000"/>
              </a:lnSpc>
              <a:spcBef>
                <a:spcPct val="0"/>
              </a:spcBef>
              <a:spcAft>
                <a:spcPct val="0"/>
              </a:spcAft>
              <a:buClrTx/>
              <a:buSzTx/>
              <a:buFontTx/>
              <a:buNone/>
              <a:tabLst/>
            </a:pPr>
            <a:endParaRPr lang="sv-FI" altLang="en-US" dirty="0">
              <a:solidFill>
                <a:srgbClr val="333333"/>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Med iPhone kan du använda Apple </a:t>
            </a:r>
            <a:r>
              <a:rPr kumimoji="0" lang="sv-FI" altLang="en-US" b="0" i="0" u="none" strike="noStrike" cap="none" normalizeH="0" baseline="0" dirty="0" err="1">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Pay</a:t>
            </a: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till att genomföra säkra, kontaktlösa betalningar i </a:t>
            </a: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butiker, på restauranger med mera.</a:t>
            </a:r>
            <a:endParaRPr kumimoji="0" lang="sv-FI"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sv-FI" altLang="en-US" dirty="0">
              <a:solidFill>
                <a:srgbClr val="333333"/>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Hitta platser som tar emot Apple </a:t>
            </a:r>
            <a:r>
              <a:rPr kumimoji="0" lang="sv-FI" altLang="en-US" b="0" i="0" u="none" strike="noStrike" cap="none" normalizeH="0" baseline="0" dirty="0" err="1">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Pay</a:t>
            </a:r>
            <a:endParaRPr kumimoji="0" lang="sv-FI" altLang="en-US"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Du kan använda Apple </a:t>
            </a:r>
            <a:r>
              <a:rPr kumimoji="0" lang="sv-FI" altLang="en-US" b="0" i="0" u="none" strike="noStrike" cap="none" normalizeH="0" baseline="0" dirty="0" err="1">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Pay</a:t>
            </a: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när du ser symboler som dessa för kontaktlös betalning:</a:t>
            </a:r>
            <a:endParaRPr kumimoji="0" lang="sv-FI" altLang="en-US"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kumimoji="0" lang="sv-FI" altLang="en-US" b="1"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Siri: </a:t>
            </a: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Du kan t.ex. säga: ”Visa kaféer som tar emot Apple </a:t>
            </a:r>
            <a:r>
              <a:rPr kumimoji="0" lang="sv-FI" altLang="en-US" b="0" i="0" u="none" strike="noStrike" cap="none" normalizeH="0" baseline="0" dirty="0" err="1">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Pay</a:t>
            </a:r>
            <a:r>
              <a:rPr kumimoji="0" lang="sv-FI" altLang="en-US"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FI"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55036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79C4875D-4C7F-56E9-B065-BB318248D0C5}"/>
              </a:ext>
            </a:extLst>
          </p:cNvPr>
          <p:cNvSpPr txBox="1"/>
          <p:nvPr/>
        </p:nvSpPr>
        <p:spPr>
          <a:xfrm>
            <a:off x="581249" y="825570"/>
            <a:ext cx="8811491" cy="5405326"/>
          </a:xfrm>
          <a:prstGeom prst="rect">
            <a:avLst/>
          </a:prstGeom>
          <a:noFill/>
        </p:spPr>
        <p:txBody>
          <a:bodyPr wrap="square" rtlCol="0">
            <a:spAutoFit/>
          </a:bodyPr>
          <a:lstStyle/>
          <a:p>
            <a:pPr>
              <a:lnSpc>
                <a:spcPct val="115000"/>
              </a:lnSpc>
              <a:spcAft>
                <a:spcPts val="1200"/>
              </a:spcAft>
            </a:pPr>
            <a:r>
              <a:rPr lang="sv-FI" sz="1800" b="1" u="sng" dirty="0">
                <a:effectLst/>
                <a:latin typeface="Arial" panose="020B0604020202020204" pitchFamily="34" charset="0"/>
                <a:ea typeface="Times New Roman" panose="02020603050405020304" pitchFamily="18" charset="0"/>
                <a:cs typeface="Times New Roman" panose="02020603050405020304" pitchFamily="18" charset="0"/>
              </a:rPr>
              <a:t>MOBILEPAY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1200"/>
              </a:spcBef>
            </a:pPr>
            <a:r>
              <a:rPr lang="en-US" sz="1800" b="1" kern="0" dirty="0" err="1">
                <a:solidFill>
                  <a:srgbClr val="504678"/>
                </a:solidFill>
                <a:effectLst/>
                <a:latin typeface="Times New Roman" panose="02020603050405020304" pitchFamily="18" charset="0"/>
                <a:ea typeface="Times New Roman" panose="02020603050405020304" pitchFamily="18" charset="0"/>
                <a:cs typeface="Times New Roman" panose="02020603050405020304" pitchFamily="18" charset="0"/>
              </a:rPr>
              <a:t>Betala</a:t>
            </a:r>
            <a:r>
              <a:rPr lang="en-US" sz="1800" b="1" kern="0" dirty="0">
                <a:solidFill>
                  <a:srgbClr val="50467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kern="0" dirty="0" err="1">
                <a:solidFill>
                  <a:srgbClr val="504678"/>
                </a:solidFill>
                <a:effectLst/>
                <a:latin typeface="Times New Roman" panose="02020603050405020304" pitchFamily="18" charset="0"/>
                <a:ea typeface="Times New Roman" panose="02020603050405020304" pitchFamily="18" charset="0"/>
                <a:cs typeface="Times New Roman" panose="02020603050405020304" pitchFamily="18" charset="0"/>
              </a:rPr>
              <a:t>snabbare</a:t>
            </a:r>
            <a:r>
              <a:rPr lang="en-US" sz="1800" b="1" kern="0" dirty="0">
                <a:solidFill>
                  <a:srgbClr val="504678"/>
                </a:solidFill>
                <a:effectLst/>
                <a:latin typeface="Times New Roman" panose="02020603050405020304" pitchFamily="18" charset="0"/>
                <a:ea typeface="Times New Roman" panose="02020603050405020304" pitchFamily="18" charset="0"/>
                <a:cs typeface="Times New Roman" panose="02020603050405020304" pitchFamily="18" charset="0"/>
              </a:rPr>
              <a:t> med </a:t>
            </a:r>
            <a:r>
              <a:rPr lang="en-US" sz="1800" b="1" kern="0" dirty="0" err="1">
                <a:solidFill>
                  <a:srgbClr val="504678"/>
                </a:solidFill>
                <a:effectLst/>
                <a:latin typeface="Times New Roman" panose="02020603050405020304" pitchFamily="18" charset="0"/>
                <a:ea typeface="Times New Roman" panose="02020603050405020304" pitchFamily="18" charset="0"/>
                <a:cs typeface="Times New Roman" panose="02020603050405020304" pitchFamily="18" charset="0"/>
              </a:rPr>
              <a:t>MobilePay</a:t>
            </a:r>
            <a:endParaRPr lang="en-US" sz="1800" b="1" kern="0"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Gör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som</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över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två</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miljoner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finländare</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gör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och</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ladda</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ner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MobilePay</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till din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telefon</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Du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kan</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använda</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MobilePay</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för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alla</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typer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av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betalningar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Betala</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för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köp</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smidigt</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i</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en</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butik</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onlinebutik</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eller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appar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med bara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några</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fingerrörelser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Svep</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för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att</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acceptera</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betalningar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enkelt</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och</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säkert</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1200"/>
              </a:spcBef>
            </a:pPr>
            <a:r>
              <a:rPr lang="en-US" sz="1800" b="1" kern="0" dirty="0">
                <a:solidFill>
                  <a:srgbClr val="504678"/>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Samlar</a:t>
            </a:r>
            <a:r>
              <a:rPr lang="en-US" sz="1800" b="1" dirty="0">
                <a:solidFill>
                  <a:srgbClr val="504678"/>
                </a:solidFill>
                <a:effectLst/>
                <a:latin typeface="Times New Roman" panose="02020603050405020304" pitchFamily="18" charset="0"/>
                <a:ea typeface="Times New Roman" panose="02020603050405020304" pitchFamily="18" charset="0"/>
              </a:rPr>
              <a:t> du in </a:t>
            </a:r>
            <a:r>
              <a:rPr lang="en-US" sz="1800" b="1" dirty="0" err="1">
                <a:solidFill>
                  <a:srgbClr val="504678"/>
                </a:solidFill>
                <a:effectLst/>
                <a:latin typeface="Times New Roman" panose="02020603050405020304" pitchFamily="18" charset="0"/>
                <a:ea typeface="Times New Roman" panose="02020603050405020304" pitchFamily="18" charset="0"/>
              </a:rPr>
              <a:t>pengar</a:t>
            </a:r>
            <a:r>
              <a:rPr lang="en-US" sz="1800" b="1" dirty="0">
                <a:solidFill>
                  <a:srgbClr val="504678"/>
                </a:solidFill>
                <a:effectLst/>
                <a:latin typeface="Times New Roman" panose="02020603050405020304" pitchFamily="18" charset="0"/>
                <a:ea typeface="Times New Roman" panose="02020603050405020304" pitchFamily="18" charset="0"/>
              </a:rPr>
              <a:t> till </a:t>
            </a:r>
            <a:r>
              <a:rPr lang="en-US" sz="1800" b="1" dirty="0" err="1">
                <a:solidFill>
                  <a:srgbClr val="504678"/>
                </a:solidFill>
                <a:effectLst/>
                <a:latin typeface="Times New Roman" panose="02020603050405020304" pitchFamily="18" charset="0"/>
                <a:ea typeface="Times New Roman" panose="02020603050405020304" pitchFamily="18" charset="0"/>
              </a:rPr>
              <a:t>ett</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hobbylag</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en</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oförglömlig</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resa</a:t>
            </a:r>
            <a:r>
              <a:rPr lang="en-US" sz="1800" b="1" dirty="0">
                <a:solidFill>
                  <a:srgbClr val="504678"/>
                </a:solidFill>
                <a:effectLst/>
                <a:latin typeface="Times New Roman" panose="02020603050405020304" pitchFamily="18" charset="0"/>
                <a:ea typeface="Times New Roman" panose="02020603050405020304" pitchFamily="18" charset="0"/>
              </a:rPr>
              <a:t> för </a:t>
            </a:r>
            <a:r>
              <a:rPr lang="en-US" sz="1800" b="1" dirty="0" err="1">
                <a:solidFill>
                  <a:srgbClr val="504678"/>
                </a:solidFill>
                <a:effectLst/>
                <a:latin typeface="Times New Roman" panose="02020603050405020304" pitchFamily="18" charset="0"/>
                <a:ea typeface="Times New Roman" panose="02020603050405020304" pitchFamily="18" charset="0"/>
              </a:rPr>
              <a:t>en</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grupp</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vänner</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eller</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en</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väns</a:t>
            </a:r>
            <a:r>
              <a:rPr lang="en-US" sz="1800" b="1" dirty="0">
                <a:solidFill>
                  <a:srgbClr val="504678"/>
                </a:solidFill>
                <a:effectLst/>
                <a:latin typeface="Times New Roman" panose="02020603050405020304" pitchFamily="18" charset="0"/>
                <a:ea typeface="Times New Roman" panose="02020603050405020304" pitchFamily="18" charset="0"/>
              </a:rPr>
              <a:t> </a:t>
            </a:r>
            <a:r>
              <a:rPr lang="en-US" sz="1800" b="1" dirty="0" err="1">
                <a:solidFill>
                  <a:srgbClr val="504678"/>
                </a:solidFill>
                <a:effectLst/>
                <a:latin typeface="Times New Roman" panose="02020603050405020304" pitchFamily="18" charset="0"/>
                <a:ea typeface="Times New Roman" panose="02020603050405020304" pitchFamily="18" charset="0"/>
              </a:rPr>
              <a:t>bröllopspresent</a:t>
            </a:r>
            <a:r>
              <a:rPr lang="en-US" sz="1800" b="1" dirty="0">
                <a:solidFill>
                  <a:srgbClr val="504678"/>
                </a:solidFill>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a:p>
            <a:pPr>
              <a:lnSpc>
                <a:spcPct val="115000"/>
              </a:lnSpc>
              <a:spcAft>
                <a:spcPts val="1000"/>
              </a:spcAft>
            </a:pP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MobilePay</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är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superhjälten</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för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alla</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kassörer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Oavsett</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om du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organiserar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en</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leverantör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driver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ett</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turneringskafé</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eller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samlar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in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en</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pool med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pengar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för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en</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gåva</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gör</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MobilePay</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 Box det </a:t>
            </a:r>
            <a:r>
              <a:rPr lang="en-US" sz="1800" dirty="0" err="1">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enkelt</a:t>
            </a:r>
            <a: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200"/>
              </a:spcAft>
            </a:pPr>
            <a:r>
              <a:rPr lang="sv-FI" sz="1800" b="1"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rPr>
              <a:t>https://mobilepay.fi/kayttajille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br>
              <a:rPr lang="en-US" sz="1800" dirty="0">
                <a:solidFill>
                  <a:srgbClr val="504678"/>
                </a:solidFill>
                <a:effectLst/>
                <a:latin typeface="Calibri" panose="020F050202020403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6">
            <a:extLst>
              <a:ext uri="{FF2B5EF4-FFF2-40B4-BE49-F238E27FC236}">
                <a16:creationId xmlns:a16="http://schemas.microsoft.com/office/drawing/2014/main" id="{0DCC6ECD-DB9C-E99F-7CD9-53BB1C64B2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4833" y="4856777"/>
            <a:ext cx="1766800" cy="1250656"/>
          </a:xfrm>
          <a:prstGeom prst="rect">
            <a:avLst/>
          </a:prstGeom>
        </p:spPr>
      </p:pic>
    </p:spTree>
    <p:extLst>
      <p:ext uri="{BB962C8B-B14F-4D97-AF65-F5344CB8AC3E}">
        <p14:creationId xmlns:p14="http://schemas.microsoft.com/office/powerpoint/2010/main" val="3356723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409C7DB4-9637-A45F-4809-80BDF119248C}"/>
              </a:ext>
            </a:extLst>
          </p:cNvPr>
          <p:cNvSpPr txBox="1"/>
          <p:nvPr/>
        </p:nvSpPr>
        <p:spPr>
          <a:xfrm>
            <a:off x="525109" y="1107595"/>
            <a:ext cx="5716665" cy="4642809"/>
          </a:xfrm>
          <a:prstGeom prst="rect">
            <a:avLst/>
          </a:prstGeom>
          <a:noFill/>
        </p:spPr>
        <p:txBody>
          <a:bodyPr wrap="square" rtlCol="0">
            <a:spAutoFit/>
          </a:bodyPr>
          <a:lstStyle/>
          <a:p>
            <a:pPr>
              <a:lnSpc>
                <a:spcPct val="115000"/>
              </a:lnSpc>
              <a:spcAft>
                <a:spcPts val="1000"/>
              </a:spcAft>
            </a:pPr>
            <a:r>
              <a:rPr lang="en-US" sz="1800" b="1" dirty="0">
                <a:effectLst/>
                <a:latin typeface="Arial" panose="020B0604020202020204" pitchFamily="34" charset="0"/>
                <a:ea typeface="Calibri" panose="020F0502020204030204" pitchFamily="34" charset="0"/>
                <a:cs typeface="Arial" panose="020B0604020202020204" pitchFamily="34" charset="0"/>
              </a:rPr>
              <a:t>KLARNA</a:t>
            </a:r>
          </a:p>
          <a:p>
            <a:pPr>
              <a:lnSpc>
                <a:spcPct val="115000"/>
              </a:lnSpc>
              <a:spcAft>
                <a:spcPts val="100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n-US" sz="1800" dirty="0" err="1">
                <a:effectLst/>
                <a:latin typeface="Arial" panose="020B0604020202020204" pitchFamily="34" charset="0"/>
                <a:ea typeface="Calibri" panose="020F0502020204030204" pitchFamily="34" charset="0"/>
                <a:cs typeface="Arial" panose="020B0604020202020204" pitchFamily="34" charset="0"/>
              </a:rPr>
              <a:t>Köp</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hur</a:t>
            </a:r>
            <a:r>
              <a:rPr lang="en-US" sz="1800" dirty="0">
                <a:effectLst/>
                <a:latin typeface="Arial" panose="020B0604020202020204" pitchFamily="34" charset="0"/>
                <a:ea typeface="Calibri" panose="020F0502020204030204" pitchFamily="34" charset="0"/>
                <a:cs typeface="Arial" panose="020B0604020202020204" pitchFamily="34" charset="0"/>
              </a:rPr>
              <a:t> du </a:t>
            </a:r>
            <a:r>
              <a:rPr lang="en-US" sz="1800" dirty="0" err="1">
                <a:effectLst/>
                <a:latin typeface="Arial" panose="020B0604020202020204" pitchFamily="34" charset="0"/>
                <a:ea typeface="Calibri" panose="020F0502020204030204" pitchFamily="34" charset="0"/>
                <a:cs typeface="Arial" panose="020B0604020202020204" pitchFamily="34" charset="0"/>
              </a:rPr>
              <a:t>vill</a:t>
            </a:r>
            <a:r>
              <a:rPr lang="en-US" sz="1800" dirty="0">
                <a:effectLst/>
                <a:latin typeface="Arial" panose="020B0604020202020204" pitchFamily="34" charset="0"/>
                <a:ea typeface="Calibri" panose="020F0502020204030204" pitchFamily="34" charset="0"/>
                <a:cs typeface="Arial" panose="020B0604020202020204" pitchFamily="34" charset="0"/>
              </a:rPr>
              <a:t> med Klarna.</a:t>
            </a:r>
          </a:p>
          <a:p>
            <a:pPr>
              <a:lnSpc>
                <a:spcPct val="115000"/>
              </a:lnSpc>
              <a:spcAft>
                <a:spcPts val="1000"/>
              </a:spcAft>
            </a:pPr>
            <a:r>
              <a:rPr lang="en-US" sz="1800" dirty="0">
                <a:effectLst/>
                <a:latin typeface="Arial" panose="020B0604020202020204" pitchFamily="34" charset="0"/>
                <a:ea typeface="Calibri" panose="020F0502020204030204" pitchFamily="34" charset="0"/>
                <a:cs typeface="Arial" panose="020B0604020202020204" pitchFamily="34" charset="0"/>
              </a:rPr>
              <a:t>Vi </a:t>
            </a:r>
            <a:r>
              <a:rPr lang="en-US" sz="1800" dirty="0" err="1">
                <a:effectLst/>
                <a:latin typeface="Arial" panose="020B0604020202020204" pitchFamily="34" charset="0"/>
                <a:ea typeface="Calibri" panose="020F0502020204030204" pitchFamily="34" charset="0"/>
                <a:cs typeface="Arial" panose="020B0604020202020204" pitchFamily="34" charset="0"/>
              </a:rPr>
              <a:t>erbjuder</a:t>
            </a:r>
            <a:r>
              <a:rPr lang="en-US" sz="1800" dirty="0">
                <a:effectLst/>
                <a:latin typeface="Arial" panose="020B0604020202020204" pitchFamily="34" charset="0"/>
                <a:ea typeface="Calibri" panose="020F0502020204030204" pitchFamily="34" charset="0"/>
                <a:cs typeface="Arial" panose="020B0604020202020204" pitchFamily="34" charset="0"/>
              </a:rPr>
              <a:t> den </a:t>
            </a:r>
            <a:r>
              <a:rPr lang="en-US" sz="1800" dirty="0" err="1">
                <a:effectLst/>
                <a:latin typeface="Arial" panose="020B0604020202020204" pitchFamily="34" charset="0"/>
                <a:ea typeface="Calibri" panose="020F0502020204030204" pitchFamily="34" charset="0"/>
                <a:cs typeface="Arial" panose="020B0604020202020204" pitchFamily="34" charset="0"/>
              </a:rPr>
              <a:t>lämpligaste</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betalningsmetoden</a:t>
            </a:r>
            <a:r>
              <a:rPr lang="en-US" sz="1800" dirty="0">
                <a:effectLst/>
                <a:latin typeface="Arial" panose="020B0604020202020204" pitchFamily="34" charset="0"/>
                <a:ea typeface="Calibri" panose="020F0502020204030204" pitchFamily="34" charset="0"/>
                <a:cs typeface="Arial" panose="020B0604020202020204" pitchFamily="34" charset="0"/>
              </a:rPr>
              <a:t> för </a:t>
            </a:r>
            <a:r>
              <a:rPr lang="en-US" sz="1800" dirty="0" err="1">
                <a:effectLst/>
                <a:latin typeface="Arial" panose="020B0604020202020204" pitchFamily="34" charset="0"/>
                <a:ea typeface="Calibri" panose="020F0502020204030204" pitchFamily="34" charset="0"/>
                <a:cs typeface="Arial" panose="020B0604020202020204" pitchFamily="34" charset="0"/>
              </a:rPr>
              <a:t>varje</a:t>
            </a:r>
            <a:r>
              <a:rPr lang="en-US" sz="1800" dirty="0">
                <a:effectLst/>
                <a:latin typeface="Arial" panose="020B0604020202020204" pitchFamily="34" charset="0"/>
                <a:ea typeface="Calibri" panose="020F0502020204030204" pitchFamily="34" charset="0"/>
                <a:cs typeface="Arial" panose="020B0604020202020204" pitchFamily="34" charset="0"/>
              </a:rPr>
              <a:t> situation. </a:t>
            </a:r>
            <a:r>
              <a:rPr lang="en-US" sz="1800" dirty="0" err="1">
                <a:effectLst/>
                <a:latin typeface="Arial" panose="020B0604020202020204" pitchFamily="34" charset="0"/>
                <a:ea typeface="Calibri" panose="020F0502020204030204" pitchFamily="34" charset="0"/>
                <a:cs typeface="Arial" panose="020B0604020202020204" pitchFamily="34" charset="0"/>
              </a:rPr>
              <a:t>Betala</a:t>
            </a:r>
            <a:r>
              <a:rPr lang="en-US" sz="1800" dirty="0">
                <a:effectLst/>
                <a:latin typeface="Arial" panose="020B0604020202020204" pitchFamily="34" charset="0"/>
                <a:ea typeface="Calibri" panose="020F0502020204030204" pitchFamily="34" charset="0"/>
                <a:cs typeface="Arial" panose="020B0604020202020204" pitchFamily="34" charset="0"/>
              </a:rPr>
              <a:t> med </a:t>
            </a:r>
            <a:r>
              <a:rPr lang="en-US" sz="1800" dirty="0" err="1">
                <a:effectLst/>
                <a:latin typeface="Arial" panose="020B0604020202020204" pitchFamily="34" charset="0"/>
                <a:ea typeface="Calibri" panose="020F0502020204030204" pitchFamily="34" charset="0"/>
                <a:cs typeface="Arial" panose="020B0604020202020204" pitchFamily="34" charset="0"/>
              </a:rPr>
              <a:t>internetbankbetalning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eller</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kort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omedelbart</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Betala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senare</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antingen</a:t>
            </a:r>
            <a:r>
              <a:rPr lang="en-US" sz="1800" dirty="0">
                <a:effectLst/>
                <a:latin typeface="Arial" panose="020B0604020202020204" pitchFamily="34" charset="0"/>
                <a:ea typeface="Calibri" panose="020F0502020204030204" pitchFamily="34" charset="0"/>
                <a:cs typeface="Arial" panose="020B0604020202020204" pitchFamily="34" charset="0"/>
              </a:rPr>
              <a:t> med </a:t>
            </a:r>
            <a:r>
              <a:rPr lang="en-US" sz="1800" dirty="0" err="1">
                <a:effectLst/>
                <a:latin typeface="Arial" panose="020B0604020202020204" pitchFamily="34" charset="0"/>
                <a:ea typeface="Calibri" panose="020F0502020204030204" pitchFamily="34" charset="0"/>
                <a:cs typeface="Arial" panose="020B0604020202020204" pitchFamily="34" charset="0"/>
              </a:rPr>
              <a:t>en</a:t>
            </a:r>
            <a:r>
              <a:rPr lang="en-US" sz="1800" dirty="0">
                <a:effectLst/>
                <a:latin typeface="Arial" panose="020B0604020202020204" pitchFamily="34" charset="0"/>
                <a:ea typeface="Calibri" panose="020F0502020204030204" pitchFamily="34" charset="0"/>
                <a:cs typeface="Arial" panose="020B0604020202020204" pitchFamily="34" charset="0"/>
              </a:rPr>
              <a:t> 30-dagars gratis </a:t>
            </a:r>
            <a:r>
              <a:rPr lang="en-US" sz="1800" dirty="0" err="1">
                <a:effectLst/>
                <a:latin typeface="Arial" panose="020B0604020202020204" pitchFamily="34" charset="0"/>
                <a:ea typeface="Calibri" panose="020F0502020204030204" pitchFamily="34" charset="0"/>
                <a:cs typeface="Arial" panose="020B0604020202020204" pitchFamily="34" charset="0"/>
              </a:rPr>
              <a:t>betalningsperiod</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eller</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genom</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att</a:t>
            </a:r>
            <a:r>
              <a:rPr lang="en-US" sz="1800" dirty="0">
                <a:effectLst/>
                <a:latin typeface="Arial" panose="020B0604020202020204" pitchFamily="34" charset="0"/>
                <a:ea typeface="Calibri" panose="020F0502020204030204" pitchFamily="34" charset="0"/>
                <a:cs typeface="Arial" panose="020B0604020202020204" pitchFamily="34" charset="0"/>
              </a:rPr>
              <a:t> dela </a:t>
            </a:r>
            <a:r>
              <a:rPr lang="en-US" sz="1800" dirty="0" err="1">
                <a:effectLst/>
                <a:latin typeface="Arial" panose="020B0604020202020204" pitchFamily="34" charset="0"/>
                <a:ea typeface="Calibri" panose="020F0502020204030204" pitchFamily="34" charset="0"/>
                <a:cs typeface="Arial" panose="020B0604020202020204" pitchFamily="34" charset="0"/>
              </a:rPr>
              <a:t>upp</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större</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betalningar</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i</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delbetalningar</a:t>
            </a:r>
            <a:r>
              <a:rPr lang="en-US" sz="1800" dirty="0">
                <a:effectLst/>
                <a:latin typeface="Arial" panose="020B0604020202020204" pitchFamily="34" charset="0"/>
                <a:ea typeface="Calibri" panose="020F0502020204030204" pitchFamily="34" charset="0"/>
                <a:cs typeface="Arial" panose="020B0604020202020204" pitchFamily="34" charset="0"/>
              </a:rPr>
              <a:t>. Du </a:t>
            </a:r>
            <a:r>
              <a:rPr lang="en-US" sz="1800" dirty="0" err="1">
                <a:effectLst/>
                <a:latin typeface="Arial" panose="020B0604020202020204" pitchFamily="34" charset="0"/>
                <a:ea typeface="Calibri" panose="020F0502020204030204" pitchFamily="34" charset="0"/>
                <a:cs typeface="Arial" panose="020B0604020202020204" pitchFamily="34" charset="0"/>
              </a:rPr>
              <a:t>köper</a:t>
            </a:r>
            <a:r>
              <a:rPr lang="en-US" sz="1800" dirty="0">
                <a:effectLst/>
                <a:latin typeface="Arial" panose="020B0604020202020204" pitchFamily="34" charset="0"/>
                <a:ea typeface="Calibri" panose="020F0502020204030204" pitchFamily="34" charset="0"/>
                <a:cs typeface="Arial" panose="020B0604020202020204" pitchFamily="34" charset="0"/>
              </a:rPr>
              <a:t>. Du </a:t>
            </a:r>
            <a:r>
              <a:rPr lang="en-US" sz="1800" dirty="0" err="1">
                <a:effectLst/>
                <a:latin typeface="Arial" panose="020B0604020202020204" pitchFamily="34" charset="0"/>
                <a:ea typeface="Calibri" panose="020F0502020204030204" pitchFamily="34" charset="0"/>
                <a:cs typeface="Arial" panose="020B0604020202020204" pitchFamily="34" charset="0"/>
              </a:rPr>
              <a:t>bestämmer</a:t>
            </a:r>
            <a:r>
              <a:rPr lang="en-US" sz="1800" dirty="0">
                <a:effectLst/>
                <a:latin typeface="Arial" panose="020B0604020202020204" pitchFamily="34" charset="0"/>
                <a:ea typeface="Calibri" panose="020F0502020204030204" pitchFamily="34" charset="0"/>
                <a:cs typeface="Arial" panose="020B0604020202020204" pitchFamily="34" charset="0"/>
              </a:rPr>
              <a:t>.</a:t>
            </a:r>
          </a:p>
          <a:p>
            <a:pPr>
              <a:lnSpc>
                <a:spcPct val="115000"/>
              </a:lnSpc>
              <a:spcAft>
                <a:spcPts val="1000"/>
              </a:spcAft>
            </a:pPr>
            <a:r>
              <a:rPr lang="sv-FI" sz="1800" b="1" u="sng" dirty="0">
                <a:solidFill>
                  <a:srgbClr val="0070C0"/>
                </a:solidFill>
                <a:effectLst/>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https://www.klarna.com/se/hur-funkar-det/</a:t>
            </a:r>
            <a:endParaRPr lang="en-US" sz="18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3" name="Picture 4">
            <a:extLst>
              <a:ext uri="{FF2B5EF4-FFF2-40B4-BE49-F238E27FC236}">
                <a16:creationId xmlns:a16="http://schemas.microsoft.com/office/drawing/2014/main" id="{DD98EF28-827E-F28C-76E3-AE6A0D1F8B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844" y="1525277"/>
            <a:ext cx="2983832" cy="3406138"/>
          </a:xfrm>
          <a:prstGeom prst="rect">
            <a:avLst/>
          </a:prstGeom>
        </p:spPr>
      </p:pic>
    </p:spTree>
    <p:extLst>
      <p:ext uri="{BB962C8B-B14F-4D97-AF65-F5344CB8AC3E}">
        <p14:creationId xmlns:p14="http://schemas.microsoft.com/office/powerpoint/2010/main" val="3894648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11C685BD-2360-3285-D532-EDBCD881D696}"/>
              </a:ext>
            </a:extLst>
          </p:cNvPr>
          <p:cNvSpPr txBox="1"/>
          <p:nvPr/>
        </p:nvSpPr>
        <p:spPr>
          <a:xfrm>
            <a:off x="642289" y="670934"/>
            <a:ext cx="9615055" cy="5047536"/>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1"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PayPal</a:t>
            </a:r>
            <a:endParaRPr kumimoji="0" lang="sv-FI" altLang="en-US"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FI"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sv-FI" altLang="en-US" dirty="0">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PayPal</a:t>
            </a:r>
            <a:r>
              <a:rPr kumimoji="0" lang="sv-FI"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är ett sätt att betala online - och för företag att ta emot betalningar från dig</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PayPal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är</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ett</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av de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mest</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etablerade</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och</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använda</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digitala</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betalningssystemen</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r>
              <a:rPr lang="en-US" sz="1800" b="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Håll</a:t>
            </a:r>
            <a:r>
              <a:rPr lang="en-US" sz="1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dig </a:t>
            </a:r>
            <a:r>
              <a:rPr lang="en-US" sz="1800" b="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säker</a:t>
            </a:r>
            <a:r>
              <a:rPr lang="en-US" sz="1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b="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på</a:t>
            </a:r>
            <a:r>
              <a:rPr lang="en-US" sz="1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b="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Ebay</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p>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PayPal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är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bästa</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sättet</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att</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betala</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på</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rPr>
              <a:t>eBay</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och</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många</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andra</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onlinesidor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accepterar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också</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betalning</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på</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detta</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sätt</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endPar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Om du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får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varorna</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eller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om de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matchar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säljarens</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beskrivning</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innebär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PayPal</a:t>
            </a:r>
          </a:p>
          <a:p>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inbyggda</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köparskydd</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att</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kan</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kräva</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full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återbetalning</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inklusive</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fraktkostnader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upp</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till 180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dagar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från</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betalning</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Detta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gäller</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även</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köp</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som</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görs</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med PayPal </a:t>
            </a:r>
            <a:r>
              <a:rPr lang="en-U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kredit</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Förutom</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att</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betala</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för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varor</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med PayPal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kan</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du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också</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ta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emot</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pengar</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via </a:t>
            </a:r>
            <a:r>
              <a:rPr kumimoji="0" lang="en-US" altLang="en-US"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tjänsten</a:t>
            </a: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FI" altLang="en-US" sz="18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https://www.paypal.com/se/home</a:t>
            </a:r>
            <a:endParaRPr lang="en-US" dirty="0"/>
          </a:p>
        </p:txBody>
      </p:sp>
    </p:spTree>
    <p:extLst>
      <p:ext uri="{BB962C8B-B14F-4D97-AF65-F5344CB8AC3E}">
        <p14:creationId xmlns:p14="http://schemas.microsoft.com/office/powerpoint/2010/main" val="4261528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9F3AAD-5308-9061-F33E-1FE6C517C08F}"/>
              </a:ext>
            </a:extLst>
          </p:cNvPr>
          <p:cNvSpPr txBox="1"/>
          <p:nvPr/>
        </p:nvSpPr>
        <p:spPr>
          <a:xfrm>
            <a:off x="1571983" y="947762"/>
            <a:ext cx="8006964" cy="5225854"/>
          </a:xfrm>
          <a:prstGeom prst="rect">
            <a:avLst/>
          </a:prstGeom>
          <a:noFill/>
        </p:spPr>
        <p:txBody>
          <a:bodyPr wrap="square">
            <a:spAutoFit/>
          </a:bodyPr>
          <a:lstStyle/>
          <a:p>
            <a:pPr>
              <a:lnSpc>
                <a:spcPct val="107000"/>
              </a:lnSpc>
              <a:spcAft>
                <a:spcPts val="800"/>
              </a:spcAft>
            </a:pPr>
            <a:r>
              <a:rPr lang="sv-FI" sz="2400" b="1" kern="100" dirty="0">
                <a:effectLst/>
                <a:latin typeface="Calibri" panose="020F0502020204030204" pitchFamily="34" charset="0"/>
                <a:ea typeface="Calibri" panose="020F0502020204030204" pitchFamily="34" charset="0"/>
                <a:cs typeface="Calibri" panose="020F0502020204030204" pitchFamily="34" charset="0"/>
              </a:rPr>
              <a:t>                Finländarna har en envis vana</a:t>
            </a:r>
            <a:r>
              <a:rPr lang="sv-FI" sz="1200" b="1" kern="100" dirty="0">
                <a:effectLst/>
                <a:latin typeface="Calibri" panose="020F0502020204030204" pitchFamily="34" charset="0"/>
                <a:ea typeface="Calibri" panose="020F0502020204030204" pitchFamily="34" charset="0"/>
                <a:cs typeface="Calibri" panose="020F0502020204030204" pitchFamily="34" charset="0"/>
              </a:rPr>
              <a:t> .......</a:t>
            </a:r>
            <a:endParaRPr lang="fi-FI" sz="1200" b="1"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sv-FI" sz="1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Med lite ansträngning skulle våra bankkonton vara säkrare.</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Nätbankskoder används även när de inte behövs. Med lite ansträngning och eventuellt en liten peng får man en stor fördel. </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Offret kontaktades på en diskussionsplattform på nätet i arbetslöshetskassans namn för att stjäla bankkoder. Offret förlorade över 1100 euro."</a:t>
            </a:r>
            <a:r>
              <a:rPr lang="fi-FI"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sv-FI"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"En företagare från Borgå förlorade 9600 euro på grund av ett ödesdigert sms."</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Listan kan göras lång. Men det är verkligen så här man får fram budskapet.</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FI" sz="2000" u="none" strike="noStrike" kern="100" dirty="0">
              <a:solidFill>
                <a:srgbClr val="FB4A18"/>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a:lnSpc>
                <a:spcPct val="107000"/>
              </a:lnSpc>
              <a:spcAft>
                <a:spcPts val="800"/>
              </a:spcAft>
            </a:pPr>
            <a:r>
              <a:rPr lang="sv-FI" sz="2000" u="none" strike="noStrike" kern="100" dirty="0">
                <a:solidFill>
                  <a:srgbClr val="FB4A18"/>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sv-FI" sz="2000" u="none" strike="noStrike"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Att bli lurad är inte fy skam – arrogans är det</a:t>
            </a:r>
            <a:endParaRPr lang="fi-FI" sz="12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0941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9EC90F-4BC4-D255-99DD-FF29CACE6DF9}"/>
              </a:ext>
            </a:extLst>
          </p:cNvPr>
          <p:cNvSpPr txBox="1"/>
          <p:nvPr/>
        </p:nvSpPr>
        <p:spPr>
          <a:xfrm>
            <a:off x="891373" y="1400099"/>
            <a:ext cx="8460188" cy="4559582"/>
          </a:xfrm>
          <a:prstGeom prst="rect">
            <a:avLst/>
          </a:prstGeom>
          <a:noFill/>
        </p:spPr>
        <p:txBody>
          <a:bodyPr wrap="square">
            <a:spAutoFit/>
          </a:bodyPr>
          <a:lstStyle/>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Det handlar inte bara om personliga tragedier där pensionssparande eller sedan länge sparade respengar försvinner över en natt. Enligt finanssektorn gjordes i fjol ett försök att lura finländarna på 77 miljoner euro. Av dessa stoppades 33 miljoner euro av bankerna, vilket innebär att 44 miljoner euro hamnade i händerna på bedragare.</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Ett år tidigare hamnade 32 miljoner i fel händer. </a:t>
            </a:r>
            <a:r>
              <a:rPr lang="sv-FI" sz="1800" kern="100" dirty="0" err="1">
                <a:effectLst/>
                <a:latin typeface="Calibri" panose="020F0502020204030204" pitchFamily="34" charset="0"/>
                <a:ea typeface="Calibri" panose="020F0502020204030204" pitchFamily="34" charset="0"/>
                <a:cs typeface="Times New Roman" panose="02020603050405020304" pitchFamily="18" charset="0"/>
              </a:rPr>
              <a:t>Momentumet</a:t>
            </a: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 avtar verkligen inte.</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sv-FI" sz="1200" kern="100" dirty="0">
                <a:effectLst/>
                <a:latin typeface="Arial" panose="020B06040202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sv-FI" u="sng" kern="100"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sv-FI" kern="100" dirty="0">
                <a:effectLst/>
                <a:latin typeface="Calibri" panose="020F0502020204030204" pitchFamily="34" charset="0"/>
                <a:ea typeface="Calibri" panose="020F0502020204030204" pitchFamily="34" charset="0"/>
                <a:cs typeface="Calibri" panose="020F0502020204030204" pitchFamily="34" charset="0"/>
              </a:rPr>
              <a:t>      </a:t>
            </a:r>
            <a:r>
              <a:rPr lang="sv-FI" b="1" kern="100" dirty="0">
                <a:effectLst/>
                <a:latin typeface="Calibri" panose="020F0502020204030204" pitchFamily="34" charset="0"/>
                <a:ea typeface="Calibri" panose="020F0502020204030204" pitchFamily="34" charset="0"/>
                <a:cs typeface="Calibri" panose="020F0502020204030204" pitchFamily="34" charset="0"/>
              </a:rPr>
              <a:t>Det säkraste sättet att logga in i nätbanken </a:t>
            </a:r>
            <a:endParaRPr lang="fi-FI" b="1" kern="10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nSpc>
                <a:spcPct val="107000"/>
              </a:lnSpc>
              <a:spcAft>
                <a:spcPts val="800"/>
              </a:spcAft>
              <a:buFont typeface="Wingdings" panose="05000000000000000000" pitchFamily="2" charset="2"/>
              <a:buChar char="ü"/>
            </a:pPr>
            <a:r>
              <a:rPr lang="sv-FI" kern="100" dirty="0">
                <a:effectLst/>
                <a:latin typeface="Arial" panose="020B0604020202020204" pitchFamily="34" charset="0"/>
                <a:ea typeface="Calibri" panose="020F0502020204030204" pitchFamily="34" charset="0"/>
                <a:cs typeface="Times New Roman" panose="02020603050405020304" pitchFamily="18" charset="0"/>
              </a:rPr>
              <a:t>Använda bankens </a:t>
            </a:r>
            <a:r>
              <a:rPr lang="sv-FI" kern="100" dirty="0" err="1">
                <a:effectLst/>
                <a:latin typeface="Arial" panose="020B0604020202020204" pitchFamily="34" charset="0"/>
                <a:ea typeface="Calibri" panose="020F0502020204030204" pitchFamily="34" charset="0"/>
                <a:cs typeface="Times New Roman" panose="02020603050405020304" pitchFamily="18" charset="0"/>
              </a:rPr>
              <a:t>app</a:t>
            </a:r>
            <a:r>
              <a:rPr lang="sv-FI" kern="100" dirty="0">
                <a:effectLst/>
                <a:latin typeface="Arial" panose="020B0604020202020204" pitchFamily="34" charset="0"/>
                <a:ea typeface="Calibri" panose="020F0502020204030204" pitchFamily="34" charset="0"/>
                <a:cs typeface="Times New Roman" panose="02020603050405020304" pitchFamily="18" charset="0"/>
              </a:rPr>
              <a:t> </a:t>
            </a:r>
            <a:endParaRPr lang="fi-FI"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ü"/>
            </a:pPr>
            <a:r>
              <a:rPr lang="sv-FI" kern="100" dirty="0">
                <a:effectLst/>
                <a:latin typeface="Arial" panose="020B0604020202020204" pitchFamily="34" charset="0"/>
                <a:ea typeface="Calibri" panose="020F0502020204030204" pitchFamily="34" charset="0"/>
                <a:cs typeface="Times New Roman" panose="02020603050405020304" pitchFamily="18" charset="0"/>
              </a:rPr>
              <a:t>Använda bankens egen autentisering, som kan laddas ner i din </a:t>
            </a:r>
            <a:r>
              <a:rPr lang="sv-FI" kern="100" dirty="0" err="1">
                <a:effectLst/>
                <a:latin typeface="Arial" panose="020B0604020202020204" pitchFamily="34" charset="0"/>
                <a:ea typeface="Calibri" panose="020F0502020204030204" pitchFamily="34" charset="0"/>
                <a:cs typeface="Times New Roman" panose="02020603050405020304" pitchFamily="18" charset="0"/>
              </a:rPr>
              <a:t>appbutik</a:t>
            </a:r>
            <a:endParaRPr lang="sv-FI" u="sng" kern="1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Font typeface="Wingdings" panose="05000000000000000000" pitchFamily="2" charset="2"/>
              <a:buChar char=""/>
            </a:pPr>
            <a:r>
              <a:rPr lang="sv-FI" kern="100" dirty="0">
                <a:effectLst/>
                <a:latin typeface="Arial" panose="020B0604020202020204" pitchFamily="34" charset="0"/>
                <a:ea typeface="Calibri" panose="020F0502020204030204" pitchFamily="34" charset="0"/>
                <a:cs typeface="Times New Roman" panose="02020603050405020304" pitchFamily="18" charset="0"/>
              </a:rPr>
              <a:t>Genom att själv skriva nätbankens adress i </a:t>
            </a:r>
            <a:r>
              <a:rPr lang="sv-FI" kern="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adressfältet</a:t>
            </a:r>
            <a:r>
              <a:rPr lang="sv-FI" kern="100" dirty="0">
                <a:effectLst/>
                <a:latin typeface="Arial" panose="020B0604020202020204" pitchFamily="34" charset="0"/>
                <a:ea typeface="Calibri" panose="020F0502020204030204" pitchFamily="34" charset="0"/>
                <a:cs typeface="Times New Roman" panose="02020603050405020304" pitchFamily="18" charset="0"/>
              </a:rPr>
              <a:t> i webbläsaren och använda bankens koder </a:t>
            </a:r>
            <a:endParaRPr lang="fi-FI"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1076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ACCF7544-56E6-3F9E-6251-FB95D9CE83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4767" y="926622"/>
            <a:ext cx="2695299" cy="2502378"/>
          </a:xfrm>
          <a:prstGeom prst="rect">
            <a:avLst/>
          </a:prstGeom>
        </p:spPr>
      </p:pic>
      <p:pic>
        <p:nvPicPr>
          <p:cNvPr id="13" name="Bildobjekt 12">
            <a:extLst>
              <a:ext uri="{FF2B5EF4-FFF2-40B4-BE49-F238E27FC236}">
                <a16:creationId xmlns:a16="http://schemas.microsoft.com/office/drawing/2014/main" id="{E74C91A1-4E37-8924-A26D-6F7FC7CC85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774" y="991206"/>
            <a:ext cx="3259841" cy="2437794"/>
          </a:xfrm>
          <a:prstGeom prst="rect">
            <a:avLst/>
          </a:prstGeom>
        </p:spPr>
      </p:pic>
      <p:pic>
        <p:nvPicPr>
          <p:cNvPr id="15" name="Bildobjekt 14">
            <a:extLst>
              <a:ext uri="{FF2B5EF4-FFF2-40B4-BE49-F238E27FC236}">
                <a16:creationId xmlns:a16="http://schemas.microsoft.com/office/drawing/2014/main" id="{6BB3B91E-071E-E87C-D06D-9F39C015ED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9457" y="3975652"/>
            <a:ext cx="2638384" cy="2430511"/>
          </a:xfrm>
          <a:prstGeom prst="rect">
            <a:avLst/>
          </a:prstGeom>
        </p:spPr>
      </p:pic>
    </p:spTree>
    <p:extLst>
      <p:ext uri="{BB962C8B-B14F-4D97-AF65-F5344CB8AC3E}">
        <p14:creationId xmlns:p14="http://schemas.microsoft.com/office/powerpoint/2010/main" val="3195963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4D3594-41E5-77E5-ACEB-1C2CB7D28064}"/>
              </a:ext>
            </a:extLst>
          </p:cNvPr>
          <p:cNvSpPr txBox="1"/>
          <p:nvPr/>
        </p:nvSpPr>
        <p:spPr>
          <a:xfrm>
            <a:off x="2530503" y="235558"/>
            <a:ext cx="6094674" cy="375552"/>
          </a:xfrm>
          <a:prstGeom prst="rect">
            <a:avLst/>
          </a:prstGeom>
          <a:noFill/>
        </p:spPr>
        <p:txBody>
          <a:bodyPr wrap="square">
            <a:spAutoFit/>
          </a:bodyPr>
          <a:lstStyle/>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i-FI" dirty="0"/>
          </a:p>
        </p:txBody>
      </p:sp>
      <p:sp>
        <p:nvSpPr>
          <p:cNvPr id="5" name="TextBox 4">
            <a:extLst>
              <a:ext uri="{FF2B5EF4-FFF2-40B4-BE49-F238E27FC236}">
                <a16:creationId xmlns:a16="http://schemas.microsoft.com/office/drawing/2014/main" id="{B92E8F0C-653C-22C9-281F-60D1D3AEEA53}"/>
              </a:ext>
            </a:extLst>
          </p:cNvPr>
          <p:cNvSpPr txBox="1"/>
          <p:nvPr/>
        </p:nvSpPr>
        <p:spPr>
          <a:xfrm>
            <a:off x="1017767" y="1287780"/>
            <a:ext cx="9120145" cy="4855240"/>
          </a:xfrm>
          <a:prstGeom prst="rect">
            <a:avLst/>
          </a:prstGeom>
          <a:noFill/>
        </p:spPr>
        <p:txBody>
          <a:bodyPr wrap="square">
            <a:spAutoFit/>
          </a:bodyPr>
          <a:lstStyle/>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Idag behövs nätbankskoderna egentligen endast då du auktoriserar bankens egen </a:t>
            </a: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autentisering app.  </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Besök alla andra platser med hjälp av andra identifieringsmetoder.</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Cyberkriminella är intresserade av dina pengar, det är därför de går efter bank-ID.</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I Finland är det exceptionellt vanligt att nätbankskoder används som ett starkt identifieringssätt. Förutom banker används de för att logga in på försäkringsbolag och myndighetstjänster, såsom FPA, Skatteförvaltningen och Mina Kanta-sidor.</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En envis vana är meningslös. Det finns alternativ.</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Utöver bankernas nätbankskoderna har de flesta bankerna egna autentiserings </a:t>
            </a:r>
            <a:r>
              <a:rPr lang="sv-FI" sz="1800" kern="100" dirty="0" err="1">
                <a:effectLst/>
                <a:latin typeface="Calibri" panose="020F0502020204030204" pitchFamily="34" charset="0"/>
                <a:ea typeface="Calibri" panose="020F0502020204030204" pitchFamily="34" charset="0"/>
                <a:cs typeface="Times New Roman" panose="02020603050405020304" pitchFamily="18" charset="0"/>
              </a:rPr>
              <a:t>appar</a:t>
            </a: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sv-FI" kern="100" dirty="0">
                <a:latin typeface="Calibri" panose="020F0502020204030204" pitchFamily="34" charset="0"/>
                <a:ea typeface="Calibri" panose="020F0502020204030204" pitchFamily="34" charset="0"/>
                <a:cs typeface="Times New Roman" panose="02020603050405020304" pitchFamily="18" charset="0"/>
              </a:rPr>
              <a:t>En del banker kommer att ta nätbankskoderna ur bruk under 2024</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var(--51)"/>
                <a:ea typeface="Calibri" panose="020F0502020204030204" pitchFamily="34" charset="0"/>
                <a:cs typeface="Times New Roman" panose="02020603050405020304" pitchFamily="18" charset="0"/>
              </a:rPr>
              <a:t>Det finns två andra starka autentiseringsmetoder: mobilcertifikat och certifikatkort.</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Den första är den autentiseringsmetod som finns tillgänglig från teleoperatörer och som är kopplad till telefonens sim-chip.</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9488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353C542-8F7C-A1BB-F4FB-6066D3151D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886" y="739980"/>
            <a:ext cx="8490857" cy="5188033"/>
          </a:xfrm>
          <a:prstGeom prst="rect">
            <a:avLst/>
          </a:prstGeom>
        </p:spPr>
      </p:pic>
    </p:spTree>
    <p:extLst>
      <p:ext uri="{BB962C8B-B14F-4D97-AF65-F5344CB8AC3E}">
        <p14:creationId xmlns:p14="http://schemas.microsoft.com/office/powerpoint/2010/main" val="1642030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47B6F2-7613-C5CA-7990-A0FC624F586A}"/>
              </a:ext>
            </a:extLst>
          </p:cNvPr>
          <p:cNvSpPr txBox="1"/>
          <p:nvPr/>
        </p:nvSpPr>
        <p:spPr>
          <a:xfrm>
            <a:off x="638376" y="1784322"/>
            <a:ext cx="8555604" cy="2655279"/>
          </a:xfrm>
          <a:prstGeom prst="rect">
            <a:avLst/>
          </a:prstGeom>
          <a:noFill/>
        </p:spPr>
        <p:txBody>
          <a:bodyPr wrap="square">
            <a:spAutoFit/>
          </a:bodyPr>
          <a:lstStyle/>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Tänk på det så här: 2 euro per månad är ett billigt pris jämfört med att få konto sitt konto tömt. Folk betalar mer för virusskannrar, inbrottslarm och försäkringar. Krånglet med att skaffa tokens är litet, men den extra säkerheten är betydande.</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Certifikatkortet är däremot, som namnet antyder, en fysisk nyckel. Medborgarcertifikatet, som använder identitetskortets chip, utfärdas av polisen. Förutom kortet krävs en dator och en kortläsare.</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När du loggar in i tjänsten på en dator väljs certifikatkortet som identifieringssätt. Därefter aktiveras kortet med hjälp av läsaren. </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0477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8721CD-EA13-3194-E713-A726DF5F2C11}"/>
              </a:ext>
            </a:extLst>
          </p:cNvPr>
          <p:cNvSpPr txBox="1"/>
          <p:nvPr/>
        </p:nvSpPr>
        <p:spPr>
          <a:xfrm>
            <a:off x="703226" y="1575470"/>
            <a:ext cx="8595360" cy="4044249"/>
          </a:xfrm>
          <a:prstGeom prst="rect">
            <a:avLst/>
          </a:prstGeom>
          <a:noFill/>
        </p:spPr>
        <p:txBody>
          <a:bodyPr wrap="square">
            <a:spAutoFit/>
          </a:bodyPr>
          <a:lstStyle/>
          <a:p>
            <a:pPr>
              <a:lnSpc>
                <a:spcPct val="107000"/>
              </a:lnSpc>
              <a:spcAft>
                <a:spcPts val="800"/>
              </a:spcAft>
            </a:pPr>
            <a:r>
              <a:rPr lang="sv-FI"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Så här uträttar du ärenden när nätbankskoderna inte fungerar – tänk på att använda dem</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Det är enkelt att använda den: När du loggar in i tjänsten ska du välja Mobilcertifikat som identifieringssätt. Sedan anger du ditt eget telefonnummer, varefter ett meddelande om inloggningsförsöket hoppar till telefonskärmen. När siffrorna i detta meddelande och på inloggningssidan stämmer överens samtycker du till att logga in genom att ange den pinkod du har </a:t>
            </a:r>
            <a:r>
              <a:rPr lang="sv-FI" kern="100" dirty="0">
                <a:latin typeface="Calibri" panose="020F0502020204030204" pitchFamily="34" charset="0"/>
                <a:ea typeface="Calibri" panose="020F0502020204030204" pitchFamily="34" charset="0"/>
                <a:cs typeface="Times New Roman" panose="02020603050405020304" pitchFamily="18" charset="0"/>
              </a:rPr>
              <a:t>valt. </a:t>
            </a: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Bluffsajter har inte ens alternativet Mobilcertifikat. Allt de kunde göra med den var ett telefonnummer.</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För DNA och Elisa kostar det 2 euro per månad efter den avgiftsfria perioden. Hos Telia är tjänsten gratis för konsumenter och den är tillgänglig inte bara med </a:t>
            </a:r>
            <a:r>
              <a:rPr lang="sv-FI" sz="1800" kern="100" dirty="0" err="1">
                <a:effectLst/>
                <a:latin typeface="Calibri" panose="020F0502020204030204" pitchFamily="34" charset="0"/>
                <a:ea typeface="Calibri" panose="020F0502020204030204" pitchFamily="34" charset="0"/>
                <a:cs typeface="Times New Roman" panose="02020603050405020304" pitchFamily="18" charset="0"/>
              </a:rPr>
              <a:t>simkort</a:t>
            </a: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 utan även med virtuellt </a:t>
            </a:r>
            <a:r>
              <a:rPr lang="sv-FI" sz="1800" kern="100" dirty="0" err="1">
                <a:effectLst/>
                <a:latin typeface="Calibri" panose="020F0502020204030204" pitchFamily="34" charset="0"/>
                <a:ea typeface="Calibri" panose="020F0502020204030204" pitchFamily="34" charset="0"/>
                <a:cs typeface="Times New Roman" panose="02020603050405020304" pitchFamily="18" charset="0"/>
              </a:rPr>
              <a:t>eSim</a:t>
            </a: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fi-FI"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FI"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i-FI" dirty="0"/>
          </a:p>
        </p:txBody>
      </p:sp>
    </p:spTree>
    <p:extLst>
      <p:ext uri="{BB962C8B-B14F-4D97-AF65-F5344CB8AC3E}">
        <p14:creationId xmlns:p14="http://schemas.microsoft.com/office/powerpoint/2010/main" val="67782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0226E5-322B-785D-BD40-5DC994ACF1FD}"/>
              </a:ext>
            </a:extLst>
          </p:cNvPr>
          <p:cNvSpPr txBox="1"/>
          <p:nvPr/>
        </p:nvSpPr>
        <p:spPr>
          <a:xfrm>
            <a:off x="831273" y="1556959"/>
            <a:ext cx="8285001" cy="4247317"/>
          </a:xfrm>
          <a:prstGeom prst="rect">
            <a:avLst/>
          </a:prstGeom>
          <a:noFill/>
        </p:spPr>
        <p:txBody>
          <a:bodyPr wrap="square">
            <a:spAutoFit/>
          </a:bodyPr>
          <a:lstStyle/>
          <a:p>
            <a:pPr algn="l"/>
            <a:r>
              <a:rPr lang="sv-SE" b="1" i="0" dirty="0">
                <a:solidFill>
                  <a:srgbClr val="000000"/>
                </a:solidFill>
                <a:effectLst/>
                <a:latin typeface="Calibre"/>
              </a:rPr>
              <a:t>Hur använder </a:t>
            </a:r>
            <a:r>
              <a:rPr lang="sv-SE" b="1" dirty="0">
                <a:solidFill>
                  <a:srgbClr val="000000"/>
                </a:solidFill>
                <a:latin typeface="Calibre"/>
              </a:rPr>
              <a:t>man</a:t>
            </a:r>
            <a:r>
              <a:rPr lang="sv-SE" b="1" i="0" dirty="0">
                <a:solidFill>
                  <a:srgbClr val="000000"/>
                </a:solidFill>
                <a:effectLst/>
                <a:latin typeface="Calibre"/>
              </a:rPr>
              <a:t> Aktia ID-identifieringsapplikationen för att logga in?</a:t>
            </a:r>
          </a:p>
          <a:p>
            <a:pPr algn="l"/>
            <a:r>
              <a:rPr lang="sv-SE" b="0" i="0" dirty="0">
                <a:solidFill>
                  <a:srgbClr val="000000"/>
                </a:solidFill>
                <a:effectLst/>
                <a:latin typeface="Calibre"/>
              </a:rPr>
              <a:t>Inloggning i nätbanken och e-tjänster</a:t>
            </a:r>
          </a:p>
          <a:p>
            <a:pPr algn="l">
              <a:buFont typeface="+mj-lt"/>
              <a:buAutoNum type="arabicPeriod"/>
            </a:pPr>
            <a:r>
              <a:rPr lang="sv-SE" b="0" i="0" dirty="0">
                <a:solidFill>
                  <a:srgbClr val="000000"/>
                </a:solidFill>
                <a:effectLst/>
                <a:latin typeface="Calibre"/>
              </a:rPr>
              <a:t>Välj att du använder Aktia ID-</a:t>
            </a:r>
            <a:r>
              <a:rPr lang="sv-SE" b="0" i="0" dirty="0" err="1">
                <a:solidFill>
                  <a:srgbClr val="000000"/>
                </a:solidFill>
                <a:effectLst/>
                <a:latin typeface="Calibre"/>
              </a:rPr>
              <a:t>identifieringsappen</a:t>
            </a:r>
            <a:r>
              <a:rPr lang="sv-SE" b="0" i="0" dirty="0">
                <a:solidFill>
                  <a:srgbClr val="000000"/>
                </a:solidFill>
                <a:effectLst/>
                <a:latin typeface="Calibre"/>
              </a:rPr>
              <a:t> på identifieringssidan</a:t>
            </a:r>
          </a:p>
          <a:p>
            <a:pPr algn="l">
              <a:buFont typeface="+mj-lt"/>
              <a:buAutoNum type="arabicPeriod"/>
            </a:pPr>
            <a:r>
              <a:rPr lang="sv-SE" b="0" i="0" dirty="0">
                <a:solidFill>
                  <a:srgbClr val="000000"/>
                </a:solidFill>
                <a:effectLst/>
                <a:latin typeface="Calibre"/>
              </a:rPr>
              <a:t>Skriv in din användarkod och välj Identifiera dig</a:t>
            </a:r>
          </a:p>
          <a:p>
            <a:pPr algn="l">
              <a:buFont typeface="+mj-lt"/>
              <a:buAutoNum type="arabicPeriod"/>
            </a:pPr>
            <a:r>
              <a:rPr lang="sv-SE" b="0" i="0" dirty="0">
                <a:solidFill>
                  <a:srgbClr val="000000"/>
                </a:solidFill>
                <a:effectLst/>
                <a:latin typeface="Calibre"/>
              </a:rPr>
              <a:t>På identifieringshändelsens sammandragssida bes du öppna Aktia ID på din enhet. Du kan ännu avbryta identifieringsbegäran i detta skede. Stäng inte sidan.</a:t>
            </a:r>
          </a:p>
          <a:p>
            <a:pPr algn="l">
              <a:buFont typeface="+mj-lt"/>
              <a:buAutoNum type="arabicPeriod"/>
            </a:pPr>
            <a:r>
              <a:rPr lang="sv-SE" b="0" i="0" dirty="0">
                <a:solidFill>
                  <a:srgbClr val="000000"/>
                </a:solidFill>
                <a:effectLst/>
                <a:latin typeface="Calibre"/>
              </a:rPr>
              <a:t>Öppna Aktia ID i din telefon eller pekplatta.</a:t>
            </a:r>
          </a:p>
          <a:p>
            <a:pPr algn="l">
              <a:buFont typeface="+mj-lt"/>
              <a:buAutoNum type="arabicPeriod"/>
            </a:pPr>
            <a:r>
              <a:rPr lang="sv-SE" b="0" i="0" dirty="0">
                <a:solidFill>
                  <a:srgbClr val="000000"/>
                </a:solidFill>
                <a:effectLst/>
                <a:latin typeface="Calibre"/>
              </a:rPr>
              <a:t>Om identifieringsbegäran inte syns automatiskt i Aktia ID, tryck på Uppdatera.</a:t>
            </a:r>
          </a:p>
          <a:p>
            <a:pPr algn="l">
              <a:buFont typeface="+mj-lt"/>
              <a:buAutoNum type="arabicPeriod"/>
            </a:pPr>
            <a:r>
              <a:rPr lang="sv-SE" b="0" i="0" dirty="0">
                <a:solidFill>
                  <a:srgbClr val="000000"/>
                </a:solidFill>
                <a:effectLst/>
                <a:latin typeface="Calibre"/>
              </a:rPr>
              <a:t>Kontrollera att identifieringshändelsens uppgifter är lika både i sammandraget över identifieringshändelsen och i </a:t>
            </a:r>
            <a:r>
              <a:rPr lang="sv-SE" b="0" i="0" dirty="0" err="1">
                <a:solidFill>
                  <a:srgbClr val="000000"/>
                </a:solidFill>
                <a:effectLst/>
                <a:latin typeface="Calibre"/>
              </a:rPr>
              <a:t>identifieringsappen</a:t>
            </a:r>
            <a:r>
              <a:rPr lang="sv-SE" b="0" i="0" dirty="0">
                <a:solidFill>
                  <a:srgbClr val="000000"/>
                </a:solidFill>
                <a:effectLst/>
                <a:latin typeface="Calibre"/>
              </a:rPr>
              <a:t>.</a:t>
            </a:r>
          </a:p>
          <a:p>
            <a:pPr algn="l">
              <a:buFont typeface="+mj-lt"/>
              <a:buAutoNum type="arabicPeriod"/>
            </a:pPr>
            <a:r>
              <a:rPr lang="sv-SE" b="0" i="0" dirty="0">
                <a:solidFill>
                  <a:srgbClr val="000000"/>
                </a:solidFill>
                <a:effectLst/>
                <a:latin typeface="Calibre"/>
              </a:rPr>
              <a:t>Bekräfta identifieringshändelsen med att skriva in PIN-koden i </a:t>
            </a:r>
            <a:r>
              <a:rPr lang="sv-SE" b="0" i="0" dirty="0" err="1">
                <a:solidFill>
                  <a:srgbClr val="000000"/>
                </a:solidFill>
                <a:effectLst/>
                <a:latin typeface="Calibre"/>
              </a:rPr>
              <a:t>identifieringsappen</a:t>
            </a:r>
            <a:r>
              <a:rPr lang="sv-SE" b="0" i="0" dirty="0">
                <a:solidFill>
                  <a:srgbClr val="000000"/>
                </a:solidFill>
                <a:effectLst/>
                <a:latin typeface="Calibre"/>
              </a:rPr>
              <a:t> eller med hjälp av biometrisk identifiering. Du kan också avbryta identifieringen genom att välja Avbryt.</a:t>
            </a:r>
          </a:p>
          <a:p>
            <a:pPr algn="l">
              <a:buFont typeface="+mj-lt"/>
              <a:buAutoNum type="arabicPeriod"/>
            </a:pPr>
            <a:r>
              <a:rPr lang="sv-SE" b="0" i="0" dirty="0">
                <a:solidFill>
                  <a:srgbClr val="000000"/>
                </a:solidFill>
                <a:effectLst/>
                <a:latin typeface="Calibre"/>
              </a:rPr>
              <a:t>Inloggningen lyckades.</a:t>
            </a:r>
          </a:p>
          <a:p>
            <a:pPr algn="l">
              <a:buFont typeface="+mj-lt"/>
              <a:buAutoNum type="arabicPeriod"/>
            </a:pPr>
            <a:r>
              <a:rPr lang="sv-SE" b="0" i="0" dirty="0">
                <a:solidFill>
                  <a:srgbClr val="000000"/>
                </a:solidFill>
                <a:effectLst/>
                <a:latin typeface="Calibre"/>
              </a:rPr>
              <a:t>Du kan fortsätta till e-tjänsten.</a:t>
            </a:r>
          </a:p>
        </p:txBody>
      </p:sp>
    </p:spTree>
    <p:extLst>
      <p:ext uri="{BB962C8B-B14F-4D97-AF65-F5344CB8AC3E}">
        <p14:creationId xmlns:p14="http://schemas.microsoft.com/office/powerpoint/2010/main" val="26876788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355</TotalTime>
  <Words>1407</Words>
  <Application>Microsoft Office PowerPoint</Application>
  <PresentationFormat>Bredbild</PresentationFormat>
  <Paragraphs>109</Paragraphs>
  <Slides>16</Slides>
  <Notes>0</Notes>
  <HiddenSlides>0</HiddenSlides>
  <MMClips>0</MMClips>
  <ScaleCrop>false</ScaleCrop>
  <HeadingPairs>
    <vt:vector size="6" baseType="variant">
      <vt:variant>
        <vt:lpstr>Använt teckensnitt</vt:lpstr>
      </vt:variant>
      <vt:variant>
        <vt:i4>10</vt:i4>
      </vt:variant>
      <vt:variant>
        <vt:lpstr>Tema</vt:lpstr>
      </vt:variant>
      <vt:variant>
        <vt:i4>1</vt:i4>
      </vt:variant>
      <vt:variant>
        <vt:lpstr>Bildrubriker</vt:lpstr>
      </vt:variant>
      <vt:variant>
        <vt:i4>16</vt:i4>
      </vt:variant>
    </vt:vector>
  </HeadingPairs>
  <TitlesOfParts>
    <vt:vector size="27" baseType="lpstr">
      <vt:lpstr>Arial</vt:lpstr>
      <vt:lpstr>Calibre</vt:lpstr>
      <vt:lpstr>Calibri</vt:lpstr>
      <vt:lpstr>Cambria</vt:lpstr>
      <vt:lpstr>NordeaSansLarge</vt:lpstr>
      <vt:lpstr>Times New Roman</vt:lpstr>
      <vt:lpstr>Trebuchet MS</vt:lpstr>
      <vt:lpstr>var(--51)</vt:lpstr>
      <vt:lpstr>Wingdings</vt:lpstr>
      <vt:lpstr>Wingdings 3</vt:lpstr>
      <vt:lpstr>Facet</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Lundstrom</dc:creator>
  <cp:lastModifiedBy>Kurt Lundstrom</cp:lastModifiedBy>
  <cp:revision>17</cp:revision>
  <dcterms:created xsi:type="dcterms:W3CDTF">2024-02-10T09:27:55Z</dcterms:created>
  <dcterms:modified xsi:type="dcterms:W3CDTF">2024-02-12T11:32:40Z</dcterms:modified>
</cp:coreProperties>
</file>